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00" r:id="rId2"/>
    <p:sldId id="263" r:id="rId3"/>
    <p:sldId id="271" r:id="rId4"/>
    <p:sldId id="275" r:id="rId5"/>
    <p:sldId id="304" r:id="rId6"/>
    <p:sldId id="309" r:id="rId7"/>
    <p:sldId id="313" r:id="rId8"/>
    <p:sldId id="314" r:id="rId9"/>
    <p:sldId id="312" r:id="rId10"/>
    <p:sldId id="302" r:id="rId11"/>
    <p:sldId id="303" r:id="rId12"/>
    <p:sldId id="310" r:id="rId13"/>
    <p:sldId id="306" r:id="rId14"/>
    <p:sldId id="305" r:id="rId15"/>
    <p:sldId id="264"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270" autoAdjust="0"/>
  </p:normalViewPr>
  <p:slideViewPr>
    <p:cSldViewPr snapToGrid="0">
      <p:cViewPr varScale="1">
        <p:scale>
          <a:sx n="68" d="100"/>
          <a:sy n="68" d="100"/>
        </p:scale>
        <p:origin x="990" y="6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大家晚上好，我是张斌艳，我今天汇报的论文是</a:t>
            </a:r>
            <a:r>
              <a:rPr lang="en-US" altLang="zh-CN" sz="1200" b="1">
                <a:solidFill>
                  <a:schemeClr val="accent1">
                    <a:lumMod val="50000"/>
                  </a:schemeClr>
                </a:solidFill>
                <a:latin typeface="楷体" panose="02010609060101010101" pitchFamily="49" charset="-122"/>
                <a:ea typeface="楷体" panose="02010609060101010101" pitchFamily="49" charset="-122"/>
              </a:rPr>
              <a:t>AAAI</a:t>
            </a:r>
            <a:r>
              <a:rPr lang="en-US" altLang="zh-CN"/>
              <a:t>2021</a:t>
            </a:r>
            <a:r>
              <a:rPr lang="zh-CN" altLang="en-US"/>
              <a:t>年的一篇标签混淆学习增强文本分类模型。</a:t>
            </a:r>
            <a:endParaRPr lang="en-US" altLang="zh-CN"/>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图</a:t>
            </a:r>
            <a:r>
              <a:rPr lang="en-US" altLang="zh-CN"/>
              <a:t>2:20NG</a:t>
            </a:r>
            <a:r>
              <a:rPr lang="zh-CN" altLang="en-US"/>
              <a:t>数据集标签表示的余弦相似矩阵（</a:t>
            </a:r>
            <a:r>
              <a:rPr lang="en-US" altLang="zh-CN"/>
              <a:t>a</a:t>
            </a:r>
            <a:r>
              <a:rPr lang="zh-CN" altLang="en-US"/>
              <a:t>）和相应的</a:t>
            </a:r>
            <a:r>
              <a:rPr lang="en-US" altLang="zh-CN"/>
              <a:t>t-SNE</a:t>
            </a:r>
            <a:r>
              <a:rPr lang="zh-CN" altLang="en-US"/>
              <a:t>可视化（</a:t>
            </a:r>
            <a:r>
              <a:rPr lang="en-US" altLang="zh-CN"/>
              <a:t>b</a:t>
            </a:r>
            <a:r>
              <a:rPr lang="zh-CN" altLang="en-US"/>
              <a:t>）。这些表示来自</a:t>
            </a:r>
            <a:r>
              <a:rPr lang="en-US" altLang="zh-CN"/>
              <a:t>LCM</a:t>
            </a:r>
            <a:r>
              <a:rPr lang="zh-CN" altLang="en-US"/>
              <a:t>的嵌入层。具有相同颜色的标签属于同一标签组。</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46197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图</a:t>
            </a:r>
            <a:r>
              <a:rPr lang="en-US" altLang="zh-CN"/>
              <a:t>3:LCM</a:t>
            </a:r>
            <a:r>
              <a:rPr lang="zh-CN" altLang="en-US"/>
              <a:t>模型的超参数分析，包括</a:t>
            </a:r>
            <a:r>
              <a:rPr lang="en-US" altLang="zh-CN"/>
              <a:t>α</a:t>
            </a:r>
            <a:r>
              <a:rPr lang="zh-CN" altLang="en-US"/>
              <a:t>和</a:t>
            </a:r>
            <a:r>
              <a:rPr lang="en-US" altLang="zh-CN"/>
              <a:t>LCM</a:t>
            </a:r>
            <a:r>
              <a:rPr lang="zh-CN" altLang="en-US"/>
              <a:t>增强的早期停止策略的影响。</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223467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128501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366347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183295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接下来我们将从以下几个方面来介绍这篇文章</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以往模型通常将标签表示为一个</a:t>
            </a:r>
            <a:r>
              <a:rPr lang="en-US" altLang="zh-CN"/>
              <a:t>one-hot</a:t>
            </a:r>
            <a:r>
              <a:rPr lang="zh-CN" altLang="en-US"/>
              <a:t>向量来训练文本分类模型，这种表示是基于所有类别相互独立的假设，然而现实中标签通常不是完全独立的，例如上图中的例子。且可能一个样例在现实中对应多个标签。</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1</a:t>
            </a:r>
            <a:r>
              <a:rPr lang="zh-CN" altLang="zh-CN" sz="1800">
                <a:effectLst/>
                <a:ea typeface="宋体" panose="02010600030101010101" pitchFamily="2" charset="-122"/>
                <a:cs typeface="Times New Roman" panose="02020603050405020304" pitchFamily="18" charset="0"/>
              </a:rPr>
              <a:t>）在一般的文本分类任务中，</a:t>
            </a:r>
            <a:r>
              <a:rPr lang="en-US" altLang="zh-CN" sz="1800">
                <a:effectLst/>
                <a:highlight>
                  <a:srgbClr val="FFFF00"/>
                </a:highlight>
                <a:ea typeface="宋体" panose="02010600030101010101" pitchFamily="2" charset="-122"/>
                <a:cs typeface="Times New Roman" panose="02020603050405020304" pitchFamily="18" charset="0"/>
              </a:rPr>
              <a:t>one-hot</a:t>
            </a:r>
            <a:r>
              <a:rPr lang="zh-CN" altLang="zh-CN" sz="1800">
                <a:effectLst/>
                <a:highlight>
                  <a:srgbClr val="FFFF00"/>
                </a:highlight>
                <a:ea typeface="宋体" panose="02010600030101010101" pitchFamily="2" charset="-122"/>
                <a:cs typeface="Times New Roman" panose="02020603050405020304" pitchFamily="18" charset="0"/>
              </a:rPr>
              <a:t>标签表示是基于所有类别相互独立的假设</a:t>
            </a:r>
            <a:r>
              <a:rPr lang="zh-CN" altLang="zh-CN" sz="1800">
                <a:effectLst/>
                <a:ea typeface="宋体" panose="02010600030101010101" pitchFamily="2" charset="-122"/>
                <a:cs typeface="Times New Roman" panose="02020603050405020304" pitchFamily="18" charset="0"/>
              </a:rPr>
              <a:t>。但在实际场景中，标签往往不是完全独立的，实例可能与多个标签相关，特别是对于具有相似标签的混乱数据集。因此，仅仅用</a:t>
            </a:r>
            <a:r>
              <a:rPr lang="en-US" altLang="zh-CN" sz="1800">
                <a:effectLst/>
                <a:ea typeface="宋体" panose="02010600030101010101" pitchFamily="2" charset="-122"/>
                <a:cs typeface="Times New Roman" panose="02020603050405020304" pitchFamily="18" charset="0"/>
              </a:rPr>
              <a:t>one-hot</a:t>
            </a:r>
            <a:r>
              <a:rPr lang="zh-CN" altLang="zh-CN" sz="1800">
                <a:effectLst/>
                <a:ea typeface="宋体" panose="02010600030101010101" pitchFamily="2" charset="-122"/>
                <a:cs typeface="Times New Roman" panose="02020603050405020304" pitchFamily="18" charset="0"/>
              </a:rPr>
              <a:t>向量来表示真实的标签，并没有考虑实例和标签之间的关系，这进一步限制了现有深度学习模型的学习能力。（</a:t>
            </a:r>
            <a:r>
              <a:rPr lang="en-US" altLang="zh-CN" sz="1800">
                <a:effectLst/>
                <a:ea typeface="宋体" panose="02010600030101010101" pitchFamily="2" charset="-122"/>
                <a:cs typeface="Times New Roman" panose="02020603050405020304" pitchFamily="18" charset="0"/>
              </a:rPr>
              <a:t>2</a:t>
            </a:r>
            <a:r>
              <a:rPr lang="zh-CN" altLang="zh-CN" sz="1800">
                <a:effectLst/>
                <a:ea typeface="宋体" panose="02010600030101010101" pitchFamily="2" charset="-122"/>
                <a:cs typeface="Times New Roman" panose="02020603050405020304" pitchFamily="18" charset="0"/>
              </a:rPr>
              <a:t>） </a:t>
            </a:r>
            <a:r>
              <a:rPr lang="zh-CN" altLang="zh-CN" sz="1800">
                <a:effectLst/>
                <a:highlight>
                  <a:srgbClr val="FFFF00"/>
                </a:highlight>
                <a:ea typeface="宋体" panose="02010600030101010101" pitchFamily="2" charset="-122"/>
                <a:cs typeface="Times New Roman" panose="02020603050405020304" pitchFamily="18" charset="0"/>
              </a:rPr>
              <a:t>深度学习模型的成功在很大程度上依赖于大量的标注数据</a:t>
            </a:r>
            <a:r>
              <a:rPr lang="zh-CN" altLang="zh-CN" sz="1800">
                <a:effectLst/>
                <a:ea typeface="宋体" panose="02010600030101010101" pitchFamily="2" charset="-122"/>
                <a:cs typeface="Times New Roman" panose="02020603050405020304" pitchFamily="18" charset="0"/>
              </a:rPr>
              <a:t>，带标注错误的噪声数据会严重降低分类性能，但在人工标注数据集中这是不可避免的。由于完全概率被分配到错误的类别，使用</a:t>
            </a:r>
            <a:r>
              <a:rPr lang="en-US" altLang="zh-CN" sz="1800">
                <a:effectLst/>
                <a:ea typeface="宋体" panose="02010600030101010101" pitchFamily="2" charset="-122"/>
                <a:cs typeface="Times New Roman" panose="02020603050405020304" pitchFamily="18" charset="0"/>
              </a:rPr>
              <a:t>one-hot</a:t>
            </a:r>
            <a:r>
              <a:rPr lang="zh-CN" altLang="zh-CN" sz="1800">
                <a:effectLst/>
                <a:ea typeface="宋体" panose="02010600030101010101" pitchFamily="2" charset="-122"/>
                <a:cs typeface="Times New Roman" panose="02020603050405020304" pitchFamily="18" charset="0"/>
              </a:rPr>
              <a:t>标签表示的训练特别容易受到错误标记样本的影响。总之，当前学习范式的局限性会导致模型难以区分某些标签的预测出现混淆，我们称之为</a:t>
            </a:r>
            <a:r>
              <a:rPr lang="zh-CN" altLang="zh-CN" sz="1800">
                <a:effectLst/>
                <a:highlight>
                  <a:srgbClr val="FFFF00"/>
                </a:highlight>
                <a:ea typeface="宋体" panose="02010600030101010101" pitchFamily="2" charset="-122"/>
                <a:cs typeface="Times New Roman" panose="02020603050405020304" pitchFamily="18" charset="0"/>
              </a:rPr>
              <a:t>标签混淆问题</a:t>
            </a:r>
            <a:r>
              <a:rPr lang="zh-CN" altLang="en-US" sz="1800">
                <a:effectLst/>
                <a:highlight>
                  <a:srgbClr val="FFFF00"/>
                </a:highlight>
                <a:ea typeface="宋体" panose="02010600030101010101" pitchFamily="2" charset="-122"/>
                <a:cs typeface="Times New Roman" panose="02020603050405020304" pitchFamily="18" charset="0"/>
              </a:rPr>
              <a:t>（</a:t>
            </a:r>
            <a:r>
              <a:rPr lang="en-US" altLang="zh-CN" sz="1800">
                <a:effectLst/>
                <a:highlight>
                  <a:srgbClr val="FFFF00"/>
                </a:highlight>
                <a:ea typeface="宋体" panose="02010600030101010101" pitchFamily="2" charset="-122"/>
                <a:cs typeface="Times New Roman" panose="02020603050405020304" pitchFamily="18" charset="0"/>
              </a:rPr>
              <a:t>LCP</a:t>
            </a:r>
            <a:r>
              <a:rPr lang="zh-CN" altLang="en-US" sz="1800">
                <a:effectLst/>
                <a:highlight>
                  <a:srgbClr val="FFFF00"/>
                </a:highlight>
                <a:ea typeface="宋体"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t>针对以上提出的问题，本文提出一种新的标签混淆模型</a:t>
            </a:r>
            <a:r>
              <a:rPr lang="en-US" altLang="zh-CN"/>
              <a:t>(LCM)</a:t>
            </a:r>
            <a:r>
              <a:rPr lang="zh-CN" altLang="en-US"/>
              <a:t>，</a:t>
            </a:r>
            <a:r>
              <a:rPr lang="en-US" altLang="zh-CN" sz="1800">
                <a:effectLst/>
                <a:latin typeface="宋体" panose="02010600030101010101" pitchFamily="2" charset="-122"/>
                <a:cs typeface="Times New Roman" panose="02020603050405020304" pitchFamily="18" charset="0"/>
              </a:rPr>
              <a:t>LCM</a:t>
            </a:r>
            <a:r>
              <a:rPr lang="zh-CN" altLang="zh-CN" sz="1800">
                <a:effectLst/>
                <a:ea typeface="宋体" panose="02010600030101010101" pitchFamily="2" charset="-122"/>
                <a:cs typeface="Times New Roman" panose="02020603050405020304" pitchFamily="18" charset="0"/>
              </a:rPr>
              <a:t>学习标签的表示，并计算它们与输入文本表示的语义相似性来估计它们的依赖性，然后将其转换为标签混淆分布（</a:t>
            </a:r>
            <a:r>
              <a:rPr lang="en-US" altLang="zh-CN" sz="1800">
                <a:effectLst/>
                <a:ea typeface="宋体" panose="02010600030101010101" pitchFamily="2" charset="-122"/>
                <a:cs typeface="Times New Roman" panose="02020603050405020304" pitchFamily="18" charset="0"/>
              </a:rPr>
              <a:t>LCD</a:t>
            </a:r>
            <a:r>
              <a:rPr lang="zh-CN" altLang="zh-CN" sz="1800">
                <a:effectLst/>
                <a:ea typeface="宋体" panose="02010600030101010101" pitchFamily="2" charset="-122"/>
                <a:cs typeface="Times New Roman" panose="02020603050405020304" pitchFamily="18" charset="0"/>
              </a:rPr>
              <a:t>）。之后，将原始的</a:t>
            </a:r>
            <a:r>
              <a:rPr lang="en-US" altLang="zh-CN" sz="1800">
                <a:effectLst/>
                <a:ea typeface="宋体" panose="02010600030101010101" pitchFamily="2" charset="-122"/>
                <a:cs typeface="Times New Roman" panose="02020603050405020304" pitchFamily="18" charset="0"/>
              </a:rPr>
              <a:t>one-hot</a:t>
            </a:r>
            <a:r>
              <a:rPr lang="zh-CN" altLang="zh-CN" sz="1800">
                <a:effectLst/>
                <a:ea typeface="宋体" panose="02010600030101010101" pitchFamily="2" charset="-122"/>
                <a:cs typeface="Times New Roman" panose="02020603050405020304" pitchFamily="18" charset="0"/>
              </a:rPr>
              <a:t>标签向量与控制参数一起添加到</a:t>
            </a:r>
            <a:r>
              <a:rPr lang="en-US" altLang="zh-CN" sz="1800">
                <a:effectLst/>
                <a:ea typeface="宋体" panose="02010600030101010101" pitchFamily="2" charset="-122"/>
                <a:cs typeface="Times New Roman" panose="02020603050405020304" pitchFamily="18" charset="0"/>
              </a:rPr>
              <a:t>LCD</a:t>
            </a:r>
            <a:r>
              <a:rPr lang="zh-CN" altLang="zh-CN" sz="1800">
                <a:effectLst/>
                <a:ea typeface="宋体" panose="02010600030101010101" pitchFamily="2" charset="-122"/>
                <a:cs typeface="Times New Roman" panose="02020603050405020304" pitchFamily="18" charset="0"/>
              </a:rPr>
              <a:t>中，并通过</a:t>
            </a:r>
            <a:r>
              <a:rPr lang="en-US" altLang="zh-CN" sz="1800">
                <a:effectLst/>
                <a:ea typeface="宋体" panose="02010600030101010101" pitchFamily="2" charset="-122"/>
                <a:cs typeface="Times New Roman" panose="02020603050405020304" pitchFamily="18" charset="0"/>
              </a:rPr>
              <a:t>softmax</a:t>
            </a:r>
            <a:r>
              <a:rPr lang="zh-CN" altLang="zh-CN" sz="1800">
                <a:effectLst/>
                <a:ea typeface="宋体" panose="02010600030101010101" pitchFamily="2" charset="-122"/>
                <a:cs typeface="Times New Roman" panose="02020603050405020304" pitchFamily="18" charset="0"/>
              </a:rPr>
              <a:t>函数进行归一化，以生成模拟标签分布（</a:t>
            </a:r>
            <a:r>
              <a:rPr lang="en-US" altLang="zh-CN" sz="1800">
                <a:effectLst/>
                <a:ea typeface="宋体" panose="02010600030101010101" pitchFamily="2" charset="-122"/>
                <a:cs typeface="Times New Roman" panose="02020603050405020304" pitchFamily="18" charset="0"/>
              </a:rPr>
              <a:t>SLD</a:t>
            </a:r>
            <a:r>
              <a:rPr lang="zh-CN" altLang="zh-CN" sz="1800">
                <a:effectLst/>
                <a:ea typeface="宋体" panose="02010600030101010101" pitchFamily="2" charset="-122"/>
                <a:cs typeface="Times New Roman" panose="02020603050405020304" pitchFamily="18" charset="0"/>
              </a:rPr>
              <a:t>）。利用得到的</a:t>
            </a:r>
            <a:r>
              <a:rPr lang="en-US" altLang="zh-CN" sz="1800">
                <a:effectLst/>
                <a:ea typeface="宋体" panose="02010600030101010101" pitchFamily="2" charset="-122"/>
                <a:cs typeface="Times New Roman" panose="02020603050405020304" pitchFamily="18" charset="0"/>
              </a:rPr>
              <a:t>SLD</a:t>
            </a:r>
            <a:r>
              <a:rPr lang="zh-CN" altLang="zh-CN" sz="1800">
                <a:effectLst/>
                <a:ea typeface="宋体" panose="02010600030101010101" pitchFamily="2" charset="-122"/>
                <a:cs typeface="Times New Roman" panose="02020603050405020304" pitchFamily="18" charset="0"/>
              </a:rPr>
              <a:t>代替</a:t>
            </a:r>
            <a:r>
              <a:rPr lang="en-US" altLang="zh-CN" sz="1800">
                <a:effectLst/>
                <a:ea typeface="宋体" panose="02010600030101010101" pitchFamily="2" charset="-122"/>
                <a:cs typeface="Times New Roman" panose="02020603050405020304" pitchFamily="18" charset="0"/>
              </a:rPr>
              <a:t>one-hot</a:t>
            </a:r>
            <a:r>
              <a:rPr lang="zh-CN" altLang="zh-CN" sz="1800">
                <a:effectLst/>
                <a:ea typeface="宋体" panose="02010600030101010101" pitchFamily="2" charset="-122"/>
                <a:cs typeface="Times New Roman" panose="02020603050405020304" pitchFamily="18" charset="0"/>
              </a:rPr>
              <a:t>标签向量，对模型训练进行监督。</a:t>
            </a:r>
            <a:r>
              <a:rPr lang="zh-CN" altLang="en-US" sz="1800">
                <a:effectLst/>
                <a:ea typeface="宋体" panose="02010600030101010101" pitchFamily="2" charset="-122"/>
                <a:cs typeface="Times New Roman" panose="02020603050405020304" pitchFamily="18" charset="0"/>
              </a:rPr>
              <a:t>该模型大体上分为两个模块，分别是左边的</a:t>
            </a:r>
            <a:r>
              <a:rPr lang="en-US" altLang="zh-CN" sz="1800">
                <a:effectLst/>
                <a:ea typeface="宋体" panose="02010600030101010101" pitchFamily="2" charset="-122"/>
                <a:cs typeface="Times New Roman" panose="02020603050405020304" pitchFamily="18" charset="0"/>
              </a:rPr>
              <a:t>basic predictor</a:t>
            </a:r>
            <a:r>
              <a:rPr lang="zh-CN" altLang="en-US" sz="1800">
                <a:effectLst/>
                <a:ea typeface="宋体" panose="02010600030101010101" pitchFamily="2" charset="-122"/>
                <a:cs typeface="Times New Roman" panose="02020603050405020304" pitchFamily="18" charset="0"/>
              </a:rPr>
              <a:t>和右边的</a:t>
            </a:r>
            <a:r>
              <a:rPr lang="en-US" altLang="zh-CN" sz="1800">
                <a:effectLst/>
                <a:ea typeface="宋体" panose="02010600030101010101" pitchFamily="2" charset="-122"/>
                <a:cs typeface="Times New Roman" panose="02020603050405020304" pitchFamily="18" charset="0"/>
              </a:rPr>
              <a:t>label confusion model</a:t>
            </a:r>
            <a:r>
              <a:rPr lang="zh-CN" altLang="en-US" sz="1800">
                <a:effectLst/>
                <a:ea typeface="宋体" panose="02010600030101010101" pitchFamily="2" charset="-122"/>
                <a:cs typeface="Times New Roman" panose="02020603050405020304" pitchFamily="18" charset="0"/>
              </a:rPr>
              <a:t>。我们接下来将对每一个模块进行详细讲解。</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75732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a:effectLst/>
                <a:ea typeface="宋体" panose="02010600030101010101" pitchFamily="2" charset="-122"/>
                <a:cs typeface="Times New Roman" panose="02020603050405020304" pitchFamily="18" charset="0"/>
              </a:rPr>
              <a:t>basic predictor</a:t>
            </a:r>
            <a:r>
              <a:rPr lang="zh-CN" altLang="en-US" sz="1800">
                <a:effectLst/>
                <a:ea typeface="宋体" panose="02010600030101010101" pitchFamily="2" charset="-122"/>
                <a:cs typeface="Times New Roman" panose="02020603050405020304" pitchFamily="18" charset="0"/>
              </a:rPr>
              <a:t>由输入编码器（</a:t>
            </a:r>
            <a:r>
              <a:rPr lang="en-US" altLang="zh-CN" sz="1800">
                <a:effectLst/>
                <a:ea typeface="宋体" panose="02010600030101010101" pitchFamily="2" charset="-122"/>
                <a:cs typeface="Times New Roman" panose="02020603050405020304" pitchFamily="18" charset="0"/>
              </a:rPr>
              <a:t>RNN\CNN\BERT</a:t>
            </a:r>
            <a:r>
              <a:rPr lang="zh-CN" altLang="en-US" sz="1800">
                <a:effectLst/>
                <a:ea typeface="宋体" panose="02010600030101010101" pitchFamily="2" charset="-122"/>
                <a:cs typeface="Times New Roman" panose="02020603050405020304" pitchFamily="18" charset="0"/>
              </a:rPr>
              <a:t>）和分类器（</a:t>
            </a:r>
            <a:r>
              <a:rPr lang="en-US" altLang="zh-CN" sz="1800">
                <a:effectLst/>
                <a:ea typeface="宋体" panose="02010600030101010101" pitchFamily="2" charset="-122"/>
                <a:cs typeface="Times New Roman" panose="02020603050405020304" pitchFamily="18" charset="0"/>
              </a:rPr>
              <a:t>softmax</a:t>
            </a:r>
            <a:r>
              <a:rPr lang="zh-CN" altLang="en-US" sz="1800">
                <a:effectLst/>
                <a:ea typeface="宋体" panose="02010600030101010101" pitchFamily="2" charset="-122"/>
                <a:cs typeface="Times New Roman" panose="02020603050405020304" pitchFamily="18" charset="0"/>
              </a:rPr>
              <a:t>）构成。</a:t>
            </a:r>
            <a:r>
              <a:rPr lang="zh-CN" altLang="zh-CN" sz="1800">
                <a:effectLst/>
                <a:ea typeface="宋体" panose="02010600030101010101" pitchFamily="2" charset="-122"/>
                <a:cs typeface="Times New Roman" panose="02020603050405020304" pitchFamily="18" charset="0"/>
              </a:rPr>
              <a:t>将要分类的文本输入到输入解码器以生成输入文本表示。然后将其输入</a:t>
            </a:r>
            <a:r>
              <a:rPr lang="en-US" altLang="zh-CN" sz="1800">
                <a:effectLst/>
                <a:ea typeface="宋体" panose="02010600030101010101" pitchFamily="2" charset="-122"/>
                <a:cs typeface="Times New Roman" panose="02020603050405020304" pitchFamily="18" charset="0"/>
              </a:rPr>
              <a:t>softmax</a:t>
            </a:r>
            <a:r>
              <a:rPr lang="zh-CN" altLang="zh-CN" sz="1800">
                <a:effectLst/>
                <a:ea typeface="宋体" panose="02010600030101010101" pitchFamily="2" charset="-122"/>
                <a:cs typeface="Times New Roman" panose="02020603050405020304" pitchFamily="18" charset="0"/>
              </a:rPr>
              <a:t>分类器以预测标签分布</a:t>
            </a:r>
            <a:r>
              <a:rPr lang="zh-CN" altLang="en-US"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PLD</a:t>
            </a:r>
            <a:r>
              <a:rPr lang="zh-CN" altLang="en-US" sz="1800">
                <a:effectLst/>
                <a:ea typeface="宋体" panose="02010600030101010101" pitchFamily="2" charset="-122"/>
                <a:cs typeface="Times New Roman" panose="02020603050405020304" pitchFamily="18" charset="0"/>
              </a:rPr>
              <a:t>）。</a:t>
            </a:r>
            <a:endParaRPr lang="en-US" altLang="zh-CN" sz="1800">
              <a:effectLst/>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4345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a:effectLst/>
                <a:ea typeface="宋体" panose="02010600030101010101" pitchFamily="2" charset="-122"/>
                <a:cs typeface="Times New Roman" panose="02020603050405020304" pitchFamily="18" charset="0"/>
              </a:rPr>
              <a:t>LCM</a:t>
            </a:r>
            <a:r>
              <a:rPr lang="zh-CN" altLang="en-US" sz="1800">
                <a:effectLst/>
                <a:ea typeface="宋体" panose="02010600030101010101" pitchFamily="2" charset="-122"/>
                <a:cs typeface="Times New Roman" panose="02020603050405020304" pitchFamily="18" charset="0"/>
              </a:rPr>
              <a:t>模块由标签编码器和模拟标签分布计算块（</a:t>
            </a:r>
            <a:r>
              <a:rPr lang="en-US" altLang="zh-CN" sz="1800">
                <a:effectLst/>
                <a:ea typeface="宋体" panose="02010600030101010101" pitchFamily="2" charset="-122"/>
                <a:cs typeface="Times New Roman" panose="02020603050405020304" pitchFamily="18" charset="0"/>
              </a:rPr>
              <a:t>SLD</a:t>
            </a:r>
            <a:r>
              <a:rPr lang="zh-CN" altLang="en-US" sz="1800">
                <a:effectLst/>
                <a:ea typeface="宋体" panose="02010600030101010101" pitchFamily="2" charset="-122"/>
                <a:cs typeface="Times New Roman" panose="02020603050405020304" pitchFamily="18" charset="0"/>
              </a:rPr>
              <a:t>）组成，将标签用编码器进行编码，然后和样例的表示进行点积计算计算二者的相似度，再用</a:t>
            </a:r>
            <a:r>
              <a:rPr lang="en-US" altLang="zh-CN" sz="1800">
                <a:effectLst/>
                <a:ea typeface="宋体" panose="02010600030101010101" pitchFamily="2" charset="-122"/>
                <a:cs typeface="Times New Roman" panose="02020603050405020304" pitchFamily="18" charset="0"/>
              </a:rPr>
              <a:t>softmax</a:t>
            </a:r>
            <a:r>
              <a:rPr lang="zh-CN" altLang="en-US" sz="1800">
                <a:effectLst/>
                <a:ea typeface="宋体" panose="02010600030101010101" pitchFamily="2" charset="-122"/>
                <a:cs typeface="Times New Roman" panose="02020603050405020304" pitchFamily="18" charset="0"/>
              </a:rPr>
              <a:t>激活函数得到标签混淆分布，这个分布是动态的且与样例相关的分布。最后将</a:t>
            </a:r>
            <a:r>
              <a:rPr lang="en-US" altLang="zh-CN" sz="1800">
                <a:effectLst/>
                <a:latin typeface="宋体" panose="02010600030101010101" pitchFamily="2" charset="-122"/>
                <a:cs typeface="Times New Roman" panose="02020603050405020304" pitchFamily="18" charset="0"/>
              </a:rPr>
              <a:t>one-hot</a:t>
            </a:r>
            <a:r>
              <a:rPr lang="zh-CN" altLang="en-US" sz="1800">
                <a:effectLst/>
                <a:latin typeface="宋体" panose="02010600030101010101" pitchFamily="2" charset="-122"/>
                <a:cs typeface="Times New Roman" panose="02020603050405020304" pitchFamily="18" charset="0"/>
              </a:rPr>
              <a:t>向量和控制参数</a:t>
            </a:r>
            <a:r>
              <a:rPr lang="zh-CN" altLang="zh-CN" sz="1800">
                <a:effectLst/>
                <a:ea typeface="宋体" panose="02010600030101010101" pitchFamily="2" charset="-122"/>
                <a:cs typeface="Times New Roman" panose="02020603050405020304" pitchFamily="18" charset="0"/>
              </a:rPr>
              <a:t>α一起添加到</a:t>
            </a:r>
            <a:r>
              <a:rPr lang="zh-CN" altLang="en-US" sz="1800">
                <a:effectLst/>
                <a:ea typeface="宋体" panose="02010600030101010101" pitchFamily="2" charset="-122"/>
                <a:cs typeface="Times New Roman" panose="02020603050405020304" pitchFamily="18" charset="0"/>
              </a:rPr>
              <a:t>标签混淆分布</a:t>
            </a:r>
            <a:r>
              <a:rPr lang="zh-CN" altLang="zh-CN" sz="1800">
                <a:effectLst/>
                <a:ea typeface="宋体" panose="02010600030101010101" pitchFamily="2" charset="-122"/>
                <a:cs typeface="Times New Roman" panose="02020603050405020304" pitchFamily="18" charset="0"/>
              </a:rPr>
              <a:t>中</a:t>
            </a:r>
            <a:r>
              <a:rPr lang="zh-CN" altLang="en-US" sz="1800">
                <a:effectLst/>
                <a:ea typeface="宋体" panose="02010600030101010101" pitchFamily="2" charset="-122"/>
                <a:cs typeface="Times New Roman" panose="02020603050405020304" pitchFamily="18" charset="0"/>
              </a:rPr>
              <a:t>，</a:t>
            </a:r>
            <a:r>
              <a:rPr lang="zh-CN" altLang="zh-CN" sz="1800">
                <a:effectLst/>
                <a:ea typeface="宋体" panose="02010600030101010101" pitchFamily="2" charset="-122"/>
                <a:cs typeface="Times New Roman" panose="02020603050405020304" pitchFamily="18" charset="0"/>
              </a:rPr>
              <a:t>然后用</a:t>
            </a:r>
            <a:r>
              <a:rPr lang="en-US" altLang="zh-CN" sz="1800">
                <a:effectLst/>
                <a:ea typeface="宋体" panose="02010600030101010101" pitchFamily="2" charset="-122"/>
                <a:cs typeface="Times New Roman" panose="02020603050405020304" pitchFamily="18" charset="0"/>
              </a:rPr>
              <a:t>softmax</a:t>
            </a:r>
            <a:r>
              <a:rPr lang="zh-CN" altLang="zh-CN" sz="1800">
                <a:effectLst/>
                <a:ea typeface="宋体" panose="02010600030101010101" pitchFamily="2" charset="-122"/>
                <a:cs typeface="Times New Roman" panose="02020603050405020304" pitchFamily="18" charset="0"/>
              </a:rPr>
              <a:t>函数进行归一化，生成模拟的标签分布</a:t>
            </a:r>
            <a:r>
              <a:rPr lang="en-US" altLang="zh-CN" sz="1800">
                <a:effectLst/>
                <a:ea typeface="宋体" panose="02010600030101010101" pitchFamily="2" charset="-122"/>
                <a:cs typeface="Times New Roman" panose="02020603050405020304" pitchFamily="18" charset="0"/>
              </a:rPr>
              <a:t>SLD</a:t>
            </a:r>
            <a:r>
              <a:rPr lang="zh-CN" altLang="zh-CN" sz="1800">
                <a:effectLst/>
                <a:ea typeface="宋体" panose="02010600030101010101" pitchFamily="2" charset="-122"/>
                <a:cs typeface="Times New Roman" panose="02020603050405020304" pitchFamily="18" charset="0"/>
              </a:rPr>
              <a:t>。控制参数</a:t>
            </a:r>
            <a:r>
              <a:rPr lang="en-US" altLang="zh-CN" sz="1800">
                <a:effectLst/>
                <a:ea typeface="宋体" panose="02010600030101010101" pitchFamily="2" charset="-122"/>
                <a:cs typeface="Times New Roman" panose="02020603050405020304" pitchFamily="18" charset="0"/>
              </a:rPr>
              <a:t>α</a:t>
            </a:r>
            <a:r>
              <a:rPr lang="zh-CN" altLang="zh-CN" sz="1800">
                <a:effectLst/>
                <a:ea typeface="宋体" panose="02010600030101010101" pitchFamily="2" charset="-122"/>
                <a:cs typeface="Times New Roman" panose="02020603050405020304" pitchFamily="18" charset="0"/>
              </a:rPr>
              <a:t>决定</a:t>
            </a:r>
            <a:r>
              <a:rPr lang="en-US" altLang="zh-CN" sz="1800">
                <a:effectLst/>
                <a:ea typeface="宋体" panose="02010600030101010101" pitchFamily="2" charset="-122"/>
                <a:cs typeface="Times New Roman" panose="02020603050405020304" pitchFamily="18" charset="0"/>
              </a:rPr>
              <a:t>LCD</a:t>
            </a:r>
            <a:r>
              <a:rPr lang="zh-CN" altLang="zh-CN" sz="1800">
                <a:effectLst/>
                <a:ea typeface="宋体" panose="02010600030101010101" pitchFamily="2" charset="-122"/>
                <a:cs typeface="Times New Roman" panose="02020603050405020304" pitchFamily="18" charset="0"/>
              </a:rPr>
              <a:t>将改变</a:t>
            </a:r>
            <a:r>
              <a:rPr lang="en-US" altLang="zh-CN" sz="1800">
                <a:effectLst/>
                <a:ea typeface="宋体" panose="02010600030101010101" pitchFamily="2" charset="-122"/>
                <a:cs typeface="Times New Roman" panose="02020603050405020304" pitchFamily="18" charset="0"/>
              </a:rPr>
              <a:t>one-hot</a:t>
            </a:r>
            <a:r>
              <a:rPr lang="zh-CN" altLang="en-US" sz="1800">
                <a:effectLst/>
                <a:ea typeface="宋体" panose="02010600030101010101" pitchFamily="2" charset="-122"/>
                <a:cs typeface="Times New Roman" panose="02020603050405020304" pitchFamily="18" charset="0"/>
              </a:rPr>
              <a:t>向量</a:t>
            </a:r>
            <a:r>
              <a:rPr lang="zh-CN" altLang="zh-CN" sz="1800">
                <a:effectLst/>
                <a:ea typeface="宋体" panose="02010600030101010101" pitchFamily="2" charset="-122"/>
                <a:cs typeface="Times New Roman" panose="02020603050405020304" pitchFamily="18" charset="0"/>
              </a:rPr>
              <a:t>的多少。</a:t>
            </a:r>
            <a:endParaRPr lang="en-US" altLang="zh-CN" sz="1800">
              <a:effectLst/>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10603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a:effectLst/>
                <a:ea typeface="宋体" panose="02010600030101010101" pitchFamily="2" charset="-122"/>
                <a:cs typeface="Times New Roman" panose="02020603050405020304" pitchFamily="18" charset="0"/>
              </a:rPr>
              <a:t>然后将</a:t>
            </a:r>
            <a:r>
              <a:rPr lang="en-US" altLang="zh-CN" sz="1800">
                <a:effectLst/>
                <a:ea typeface="宋体" panose="02010600030101010101" pitchFamily="2" charset="-122"/>
                <a:cs typeface="Times New Roman" panose="02020603050405020304" pitchFamily="18" charset="0"/>
              </a:rPr>
              <a:t>SLD</a:t>
            </a:r>
            <a:r>
              <a:rPr lang="zh-CN" altLang="zh-CN" sz="1800">
                <a:effectLst/>
                <a:ea typeface="宋体" panose="02010600030101010101" pitchFamily="2" charset="-122"/>
                <a:cs typeface="Times New Roman" panose="02020603050405020304" pitchFamily="18" charset="0"/>
              </a:rPr>
              <a:t>作为新的训练目标，代替</a:t>
            </a:r>
            <a:r>
              <a:rPr lang="en-US" altLang="zh-CN" sz="1800">
                <a:effectLst/>
                <a:ea typeface="宋体" panose="02010600030101010101" pitchFamily="2" charset="-122"/>
                <a:cs typeface="Times New Roman" panose="02020603050405020304" pitchFamily="18" charset="0"/>
              </a:rPr>
              <a:t>one-hot</a:t>
            </a:r>
            <a:r>
              <a:rPr lang="zh-CN" altLang="zh-CN" sz="1800">
                <a:effectLst/>
                <a:ea typeface="宋体" panose="02010600030101010101" pitchFamily="2" charset="-122"/>
                <a:cs typeface="Times New Roman" panose="02020603050405020304" pitchFamily="18" charset="0"/>
              </a:rPr>
              <a:t>向量，监督模型训练。由于</a:t>
            </a:r>
            <a:r>
              <a:rPr lang="en-US" altLang="zh-CN" sz="1800">
                <a:effectLst/>
                <a:ea typeface="宋体" panose="02010600030101010101" pitchFamily="2" charset="-122"/>
                <a:cs typeface="Times New Roman" panose="02020603050405020304" pitchFamily="18" charset="0"/>
              </a:rPr>
              <a:t>SLD y</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s</a:t>
            </a:r>
            <a:r>
              <a:rPr lang="zh-CN" altLang="zh-CN" sz="1800">
                <a:effectLst/>
                <a:ea typeface="宋体" panose="02010600030101010101" pitchFamily="2" charset="-122"/>
                <a:cs typeface="Times New Roman" panose="02020603050405020304" pitchFamily="18" charset="0"/>
              </a:rPr>
              <a:t>）和预测的标签向量</a:t>
            </a:r>
            <a:r>
              <a:rPr lang="en-US" altLang="zh-CN" sz="1800">
                <a:effectLst/>
                <a:ea typeface="宋体" panose="02010600030101010101" pitchFamily="2" charset="-122"/>
                <a:cs typeface="Times New Roman" panose="02020603050405020304" pitchFamily="18" charset="0"/>
              </a:rPr>
              <a:t>y</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p</a:t>
            </a:r>
            <a:r>
              <a:rPr lang="zh-CN" altLang="zh-CN" sz="1800">
                <a:effectLst/>
                <a:ea typeface="宋体" panose="02010600030101010101" pitchFamily="2" charset="-122"/>
                <a:cs typeface="Times New Roman" panose="02020603050405020304" pitchFamily="18" charset="0"/>
              </a:rPr>
              <a:t>）都是概率分布，</a:t>
            </a:r>
            <a:r>
              <a:rPr lang="zh-CN" altLang="en-US" sz="1800">
                <a:effectLst/>
                <a:ea typeface="宋体" panose="02010600030101010101" pitchFamily="2" charset="-122"/>
                <a:cs typeface="Times New Roman" panose="02020603050405020304" pitchFamily="18" charset="0"/>
              </a:rPr>
              <a:t>使用</a:t>
            </a:r>
            <a:r>
              <a:rPr lang="en-US" altLang="zh-CN" sz="1800">
                <a:effectLst/>
                <a:ea typeface="宋体" panose="02010600030101010101" pitchFamily="2" charset="-122"/>
                <a:cs typeface="Times New Roman" panose="02020603050405020304" pitchFamily="18" charset="0"/>
              </a:rPr>
              <a:t>KL</a:t>
            </a:r>
            <a:r>
              <a:rPr lang="zh-CN" altLang="en-US" sz="1800">
                <a:effectLst/>
                <a:ea typeface="宋体" panose="02010600030101010101" pitchFamily="2" charset="-122"/>
                <a:cs typeface="Times New Roman" panose="02020603050405020304" pitchFamily="18" charset="0"/>
              </a:rPr>
              <a:t>散度</a:t>
            </a:r>
            <a:r>
              <a:rPr lang="zh-CN" altLang="zh-CN" sz="1800">
                <a:effectLst/>
                <a:ea typeface="宋体" panose="02010600030101010101" pitchFamily="2" charset="-122"/>
                <a:cs typeface="Times New Roman" panose="02020603050405020304" pitchFamily="18" charset="0"/>
              </a:rPr>
              <a:t>作为损失函数来测量它们的差异</a:t>
            </a:r>
            <a:r>
              <a:rPr lang="zh-CN" altLang="en-US" sz="1800">
                <a:effectLst/>
                <a:ea typeface="宋体" panose="02010600030101010101" pitchFamily="2" charset="-122"/>
                <a:cs typeface="Times New Roman" panose="02020603050405020304" pitchFamily="18" charset="0"/>
              </a:rPr>
              <a:t>。</a:t>
            </a:r>
            <a:endParaRPr lang="en-US" altLang="zh-CN" sz="1800">
              <a:effectLst/>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40408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本文用了五个数据集，</a:t>
            </a:r>
            <a:r>
              <a:rPr lang="zh-CN" altLang="zh-CN" sz="1800">
                <a:effectLst/>
                <a:ea typeface="宋体" panose="02010600030101010101" pitchFamily="2" charset="-122"/>
                <a:cs typeface="Times New Roman" panose="02020603050405020304" pitchFamily="18" charset="0"/>
              </a:rPr>
              <a:t>包括</a:t>
            </a:r>
            <a:r>
              <a:rPr lang="en-US" altLang="zh-CN" sz="1800">
                <a:effectLst/>
                <a:ea typeface="宋体" panose="02010600030101010101" pitchFamily="2" charset="-122"/>
                <a:cs typeface="Times New Roman" panose="02020603050405020304" pitchFamily="18" charset="0"/>
              </a:rPr>
              <a:t>3</a:t>
            </a:r>
            <a:r>
              <a:rPr lang="zh-CN" altLang="zh-CN" sz="1800">
                <a:effectLst/>
                <a:ea typeface="宋体" panose="02010600030101010101" pitchFamily="2" charset="-122"/>
                <a:cs typeface="Times New Roman" panose="02020603050405020304" pitchFamily="18" charset="0"/>
              </a:rPr>
              <a:t>个英文数据集和</a:t>
            </a:r>
            <a:r>
              <a:rPr lang="en-US" altLang="zh-CN" sz="1800">
                <a:effectLst/>
                <a:ea typeface="宋体" panose="02010600030101010101" pitchFamily="2" charset="-122"/>
                <a:cs typeface="Times New Roman" panose="02020603050405020304" pitchFamily="18" charset="0"/>
              </a:rPr>
              <a:t>2</a:t>
            </a:r>
            <a:r>
              <a:rPr lang="zh-CN" altLang="zh-CN" sz="1800">
                <a:effectLst/>
                <a:ea typeface="宋体" panose="02010600030101010101" pitchFamily="2" charset="-122"/>
                <a:cs typeface="Times New Roman" panose="02020603050405020304" pitchFamily="18" charset="0"/>
              </a:rPr>
              <a:t>个中文数据集</a:t>
            </a:r>
            <a:r>
              <a:rPr lang="zh-CN" altLang="en-US" sz="1800">
                <a:effectLst/>
                <a:ea typeface="宋体" panose="02010600030101010101" pitchFamily="2" charset="-122"/>
                <a:cs typeface="Times New Roman" panose="02020603050405020304" pitchFamily="18" charset="0"/>
              </a:rPr>
              <a:t>，在三个主流模型上进行测试，</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29720420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88625"/>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22426"/>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14787" y="2113830"/>
            <a:ext cx="7758389" cy="954107"/>
          </a:xfrm>
          <a:prstGeom prst="rect">
            <a:avLst/>
          </a:prstGeom>
        </p:spPr>
        <p:txBody>
          <a:bodyPr wrap="square">
            <a:spAutoFit/>
          </a:bodyPr>
          <a:lstStyle/>
          <a:p>
            <a:pPr algn="ctr"/>
            <a:r>
              <a:rPr lang="en-US" altLang="zh-CN" sz="2800" b="1">
                <a:solidFill>
                  <a:schemeClr val="accent1">
                    <a:lumMod val="50000"/>
                  </a:schemeClr>
                </a:solidFill>
                <a:latin typeface="楷体" panose="02010609060101010101" pitchFamily="49" charset="-122"/>
                <a:ea typeface="楷体" panose="02010609060101010101" pitchFamily="49" charset="-122"/>
              </a:rPr>
              <a:t>2021AAAI_Label Confusion Learning to Enhance Text Classification Models</a:t>
            </a:r>
            <a:endParaRPr lang="zh-CN" altLang="en-US" sz="28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604204"/>
            <a:ext cx="4673600" cy="369332"/>
          </a:xfrm>
          <a:prstGeom prst="rect">
            <a:avLst/>
          </a:prstGeom>
        </p:spPr>
        <p:txBody>
          <a:bodyPr wrap="square">
            <a:spAutoFit/>
          </a:bodyPr>
          <a:lstStyle/>
          <a:p>
            <a:r>
              <a:rPr lang="en-US" altLang="zh-CN" b="1" dirty="0">
                <a:solidFill>
                  <a:schemeClr val="bg1"/>
                </a:solidFill>
                <a:latin typeface="Times New Roman" panose="02020603050405020304" pitchFamily="18" charset="0"/>
                <a:cs typeface="Times New Roman" panose="02020603050405020304" pitchFamily="18" charset="0"/>
              </a:rPr>
              <a:t>Advanced Technique of Artificial  Intelligence</a:t>
            </a:r>
          </a:p>
        </p:txBody>
      </p:sp>
      <p:sp>
        <p:nvSpPr>
          <p:cNvPr id="5" name="文本框 4"/>
          <p:cNvSpPr txBox="1"/>
          <p:nvPr/>
        </p:nvSpPr>
        <p:spPr>
          <a:xfrm>
            <a:off x="4706620" y="6133465"/>
            <a:ext cx="2733441"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2021.01.26  •  ChongQing</a:t>
            </a:r>
            <a:r>
              <a:rPr lang="en-US" altLang="zh-CN"/>
              <a:t> </a:t>
            </a:r>
            <a:endParaRPr lang="en-US" altLang="zh-CN" dirty="0"/>
          </a:p>
        </p:txBody>
      </p:sp>
      <p:sp>
        <p:nvSpPr>
          <p:cNvPr id="12" name="矩形 11"/>
          <p:cNvSpPr/>
          <p:nvPr/>
        </p:nvSpPr>
        <p:spPr>
          <a:xfrm>
            <a:off x="4310402" y="4819038"/>
            <a:ext cx="6835701" cy="707886"/>
          </a:xfrm>
          <a:prstGeom prst="rect">
            <a:avLst/>
          </a:prstGeom>
        </p:spPr>
        <p:txBody>
          <a:bodyPr wrap="square">
            <a:spAutoFit/>
          </a:bodyPr>
          <a:lstStyle/>
          <a:p>
            <a:pPr algn="ctr"/>
            <a:r>
              <a:rPr lang="en-US" altLang="zh-CN" sz="20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000" b="1" dirty="0">
                <a:solidFill>
                  <a:schemeClr val="bg1">
                    <a:lumMod val="65000"/>
                  </a:schemeClr>
                </a:solidFill>
                <a:latin typeface="黑体" panose="02010609060101010101" pitchFamily="49" charset="-122"/>
                <a:ea typeface="黑体" panose="02010609060101010101" pitchFamily="49" charset="-122"/>
              </a:rPr>
              <a:t>zby@2018.cqut.edu.cn</a:t>
            </a:r>
            <a:endParaRPr lang="zh-CN" altLang="en-US" sz="2000" b="1" dirty="0">
              <a:solidFill>
                <a:schemeClr val="bg1">
                  <a:lumMod val="65000"/>
                </a:schemeClr>
              </a:solidFill>
              <a:latin typeface="黑体" panose="02010609060101010101" pitchFamily="49" charset="-122"/>
              <a:ea typeface="黑体" panose="02010609060101010101" pitchFamily="49" charset="-122"/>
            </a:endParaRPr>
          </a:p>
        </p:txBody>
      </p:sp>
      <p:pic>
        <p:nvPicPr>
          <p:cNvPr id="11" name="图片 10">
            <a:extLst>
              <a:ext uri="{FF2B5EF4-FFF2-40B4-BE49-F238E27FC236}">
                <a16:creationId xmlns:a16="http://schemas.microsoft.com/office/drawing/2014/main" id="{EEC07DDD-9878-4BEF-B404-1067E4ABEC9D}"/>
              </a:ext>
            </a:extLst>
          </p:cNvPr>
          <p:cNvPicPr>
            <a:picLocks noChangeAspect="1"/>
          </p:cNvPicPr>
          <p:nvPr/>
        </p:nvPicPr>
        <p:blipFill>
          <a:blip r:embed="rId9"/>
          <a:stretch>
            <a:fillRect/>
          </a:stretch>
        </p:blipFill>
        <p:spPr>
          <a:xfrm>
            <a:off x="4343411" y="3508721"/>
            <a:ext cx="7332101" cy="9541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665FC53-6B67-4194-BDAB-0F9EAD9372F7}"/>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3" name="图片 2">
            <a:extLst>
              <a:ext uri="{FF2B5EF4-FFF2-40B4-BE49-F238E27FC236}">
                <a16:creationId xmlns:a16="http://schemas.microsoft.com/office/drawing/2014/main" id="{76B4EE8B-A7B6-4A07-AAA1-90702DF41035}"/>
              </a:ext>
            </a:extLst>
          </p:cNvPr>
          <p:cNvPicPr>
            <a:picLocks noChangeAspect="1"/>
          </p:cNvPicPr>
          <p:nvPr/>
        </p:nvPicPr>
        <p:blipFill>
          <a:blip r:embed="rId3"/>
          <a:stretch>
            <a:fillRect/>
          </a:stretch>
        </p:blipFill>
        <p:spPr>
          <a:xfrm>
            <a:off x="676140" y="1654425"/>
            <a:ext cx="11104762" cy="4371429"/>
          </a:xfrm>
          <a:prstGeom prst="rect">
            <a:avLst/>
          </a:prstGeom>
        </p:spPr>
      </p:pic>
      <p:sp>
        <p:nvSpPr>
          <p:cNvPr id="10" name="标题 1">
            <a:extLst>
              <a:ext uri="{FF2B5EF4-FFF2-40B4-BE49-F238E27FC236}">
                <a16:creationId xmlns:a16="http://schemas.microsoft.com/office/drawing/2014/main" id="{9960F6E4-CF02-4657-B3C9-19B1348CFF7B}"/>
              </a:ext>
            </a:extLst>
          </p:cNvPr>
          <p:cNvSpPr>
            <a:spLocks noGrp="1"/>
          </p:cNvSpPr>
          <p:nvPr>
            <p:ph type="title"/>
          </p:nvPr>
        </p:nvSpPr>
        <p:spPr>
          <a:xfrm>
            <a:off x="838200" y="770528"/>
            <a:ext cx="10515600" cy="482946"/>
          </a:xfrm>
        </p:spPr>
        <p:txBody>
          <a:bodyPr/>
          <a:lstStyle/>
          <a:p>
            <a:r>
              <a:rPr lang="en-US" altLang="zh-CN" sz="4400" dirty="0"/>
              <a:t>Experiments</a:t>
            </a:r>
          </a:p>
        </p:txBody>
      </p:sp>
    </p:spTree>
    <p:extLst>
      <p:ext uri="{BB962C8B-B14F-4D97-AF65-F5344CB8AC3E}">
        <p14:creationId xmlns:p14="http://schemas.microsoft.com/office/powerpoint/2010/main" val="172969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A0BB005A-68A5-4C66-8FBB-E6A3F322AFE0}"/>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8252CEEE-6220-4574-94BE-78456933CF16}"/>
              </a:ext>
            </a:extLst>
          </p:cNvPr>
          <p:cNvPicPr>
            <a:picLocks noChangeAspect="1"/>
          </p:cNvPicPr>
          <p:nvPr/>
        </p:nvPicPr>
        <p:blipFill>
          <a:blip r:embed="rId3"/>
          <a:stretch>
            <a:fillRect/>
          </a:stretch>
        </p:blipFill>
        <p:spPr>
          <a:xfrm>
            <a:off x="467428" y="1961774"/>
            <a:ext cx="11257143" cy="3638095"/>
          </a:xfrm>
          <a:prstGeom prst="rect">
            <a:avLst/>
          </a:prstGeom>
        </p:spPr>
      </p:pic>
    </p:spTree>
    <p:extLst>
      <p:ext uri="{BB962C8B-B14F-4D97-AF65-F5344CB8AC3E}">
        <p14:creationId xmlns:p14="http://schemas.microsoft.com/office/powerpoint/2010/main" val="364443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54E34D70-862F-4846-81B2-B8912704530A}"/>
              </a:ext>
            </a:extLst>
          </p:cNvPr>
          <p:cNvSpPr/>
          <p:nvPr/>
        </p:nvSpPr>
        <p:spPr>
          <a:xfrm>
            <a:off x="10761" y="1597408"/>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9" name="图片 8">
            <a:extLst>
              <a:ext uri="{FF2B5EF4-FFF2-40B4-BE49-F238E27FC236}">
                <a16:creationId xmlns:a16="http://schemas.microsoft.com/office/drawing/2014/main" id="{1AD7A755-EDD7-4FF0-8F2C-BA269299C55F}"/>
              </a:ext>
            </a:extLst>
          </p:cNvPr>
          <p:cNvPicPr>
            <a:picLocks noChangeAspect="1"/>
          </p:cNvPicPr>
          <p:nvPr/>
        </p:nvPicPr>
        <p:blipFill>
          <a:blip r:embed="rId3"/>
          <a:stretch>
            <a:fillRect/>
          </a:stretch>
        </p:blipFill>
        <p:spPr>
          <a:xfrm>
            <a:off x="1554398" y="1740303"/>
            <a:ext cx="9295238" cy="4638095"/>
          </a:xfrm>
          <a:prstGeom prst="rect">
            <a:avLst/>
          </a:prstGeom>
        </p:spPr>
      </p:pic>
    </p:spTree>
    <p:extLst>
      <p:ext uri="{BB962C8B-B14F-4D97-AF65-F5344CB8AC3E}">
        <p14:creationId xmlns:p14="http://schemas.microsoft.com/office/powerpoint/2010/main" val="317226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0348FB6A-C15E-4804-A27C-7A228BF39F5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CFEE38E4-5185-4636-A645-66ECB93EB6DF}"/>
              </a:ext>
            </a:extLst>
          </p:cNvPr>
          <p:cNvPicPr>
            <a:picLocks noChangeAspect="1"/>
          </p:cNvPicPr>
          <p:nvPr/>
        </p:nvPicPr>
        <p:blipFill>
          <a:blip r:embed="rId3"/>
          <a:stretch>
            <a:fillRect/>
          </a:stretch>
        </p:blipFill>
        <p:spPr>
          <a:xfrm>
            <a:off x="242547" y="2298212"/>
            <a:ext cx="11671157" cy="2877820"/>
          </a:xfrm>
          <a:prstGeom prst="rect">
            <a:avLst/>
          </a:prstGeom>
        </p:spPr>
      </p:pic>
    </p:spTree>
    <p:extLst>
      <p:ext uri="{BB962C8B-B14F-4D97-AF65-F5344CB8AC3E}">
        <p14:creationId xmlns:p14="http://schemas.microsoft.com/office/powerpoint/2010/main" val="141395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F918C803-1DA3-4C7C-884B-6EF071E25B3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D454568C-5E8D-4E9E-B33E-9322F79EEE9A}"/>
              </a:ext>
            </a:extLst>
          </p:cNvPr>
          <p:cNvPicPr>
            <a:picLocks noChangeAspect="1"/>
          </p:cNvPicPr>
          <p:nvPr/>
        </p:nvPicPr>
        <p:blipFill>
          <a:blip r:embed="rId3"/>
          <a:stretch>
            <a:fillRect/>
          </a:stretch>
        </p:blipFill>
        <p:spPr>
          <a:xfrm>
            <a:off x="2181508" y="2421543"/>
            <a:ext cx="7828983" cy="2900667"/>
          </a:xfrm>
          <a:prstGeom prst="rect">
            <a:avLst/>
          </a:prstGeom>
        </p:spPr>
      </p:pic>
    </p:spTree>
    <p:extLst>
      <p:ext uri="{BB962C8B-B14F-4D97-AF65-F5344CB8AC3E}">
        <p14:creationId xmlns:p14="http://schemas.microsoft.com/office/powerpoint/2010/main" val="348956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F69DF25-1887-41F9-AC64-47AA4D0AD6D5}"/>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标题 1"/>
          <p:cNvSpPr>
            <a:spLocks noGrp="1"/>
          </p:cNvSpPr>
          <p:nvPr>
            <p:ph type="title"/>
          </p:nvPr>
        </p:nvSpPr>
        <p:spPr>
          <a:xfrm>
            <a:off x="838200" y="666329"/>
            <a:ext cx="10515600" cy="987552"/>
          </a:xfrm>
        </p:spPr>
        <p:txBody>
          <a:bodyPr/>
          <a:lstStyle/>
          <a:p>
            <a:r>
              <a:rPr lang="en-US" altLang="zh-CN" sz="4400" dirty="0"/>
              <a:t>Conclusion</a:t>
            </a:r>
            <a:br>
              <a:rPr lang="en-US" altLang="zh-CN" sz="3200" dirty="0"/>
            </a:br>
            <a:endParaRPr lang="zh-CN" altLang="en-US" dirty="0"/>
          </a:p>
        </p:txBody>
      </p:sp>
      <p:sp>
        <p:nvSpPr>
          <p:cNvPr id="4" name="文本框 3">
            <a:extLst>
              <a:ext uri="{FF2B5EF4-FFF2-40B4-BE49-F238E27FC236}">
                <a16:creationId xmlns:a16="http://schemas.microsoft.com/office/drawing/2014/main" id="{CD056230-7A79-4AAD-9145-85DD0DF1DB82}"/>
              </a:ext>
            </a:extLst>
          </p:cNvPr>
          <p:cNvSpPr txBox="1"/>
          <p:nvPr/>
        </p:nvSpPr>
        <p:spPr>
          <a:xfrm>
            <a:off x="1221086" y="1889732"/>
            <a:ext cx="9371468" cy="3349956"/>
          </a:xfrm>
          <a:prstGeom prst="rect">
            <a:avLst/>
          </a:prstGeom>
          <a:noFill/>
        </p:spPr>
        <p:txBody>
          <a:bodyPr wrap="square">
            <a:spAutoFit/>
          </a:bodyPr>
          <a:lstStyle/>
          <a:p>
            <a:pPr marL="457200" indent="-457200" algn="l">
              <a:lnSpc>
                <a:spcPct val="150000"/>
              </a:lnSpc>
              <a:buAutoNum type="arabicParenR"/>
            </a:pPr>
            <a:r>
              <a:rPr lang="en-US" altLang="zh-CN" sz="2400">
                <a:latin typeface="Times New Roman" panose="02020603050405020304" pitchFamily="18" charset="0"/>
                <a:cs typeface="Times New Roman" panose="02020603050405020304" pitchFamily="18" charset="0"/>
              </a:rPr>
              <a:t>They propose Label Confusion Model </a:t>
            </a:r>
            <a:r>
              <a:rPr lang="en-US" altLang="zh-CN" sz="2400" b="1">
                <a:solidFill>
                  <a:srgbClr val="C00000"/>
                </a:solidFill>
                <a:latin typeface="Times New Roman" panose="02020603050405020304" pitchFamily="18" charset="0"/>
                <a:cs typeface="Times New Roman" panose="02020603050405020304" pitchFamily="18" charset="0"/>
              </a:rPr>
              <a:t>(LCM) </a:t>
            </a:r>
            <a:r>
              <a:rPr lang="en-US" altLang="zh-CN" sz="2400">
                <a:latin typeface="Times New Roman" panose="02020603050405020304" pitchFamily="18" charset="0"/>
                <a:cs typeface="Times New Roman" panose="02020603050405020304" pitchFamily="18" charset="0"/>
              </a:rPr>
              <a:t>as an enhancement component to current text classification models to improve their performance;</a:t>
            </a:r>
          </a:p>
          <a:p>
            <a:pPr marL="457200" indent="-457200" algn="l">
              <a:lnSpc>
                <a:spcPct val="150000"/>
              </a:lnSpc>
              <a:buAutoNum type="arabicParenR"/>
            </a:pPr>
            <a:endParaRPr lang="en-US" altLang="zh-CN" sz="2400">
              <a:latin typeface="Times New Roman" panose="02020603050405020304" pitchFamily="18" charset="0"/>
              <a:cs typeface="Times New Roman" panose="02020603050405020304" pitchFamily="18" charset="0"/>
            </a:endParaRPr>
          </a:p>
          <a:p>
            <a:pPr marL="457200" indent="-457200" algn="l">
              <a:lnSpc>
                <a:spcPct val="150000"/>
              </a:lnSpc>
              <a:buAutoNum type="arabicParenR"/>
            </a:pPr>
            <a:r>
              <a:rPr lang="en-US" altLang="zh-CN" sz="2400">
                <a:latin typeface="Times New Roman" panose="02020603050405020304" pitchFamily="18" charset="0"/>
                <a:cs typeface="Times New Roman" panose="02020603050405020304" pitchFamily="18" charset="0"/>
              </a:rPr>
              <a:t>They choose MNIST dataset and the Fashion MNIST dataset to evaluate the effectiveness of LCM on </a:t>
            </a:r>
            <a:r>
              <a:rPr lang="en-US" altLang="zh-CN" sz="2400" b="1">
                <a:solidFill>
                  <a:srgbClr val="C00000"/>
                </a:solidFill>
                <a:latin typeface="Times New Roman" panose="02020603050405020304" pitchFamily="18" charset="0"/>
                <a:cs typeface="Times New Roman" panose="02020603050405020304" pitchFamily="18" charset="0"/>
              </a:rPr>
              <a:t>image classification tasks.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999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3056255" y="1287484"/>
            <a:ext cx="8836025" cy="4860290"/>
          </a:xfrm>
        </p:spPr>
        <p:txBody>
          <a:bodyPr>
            <a:normAutofit/>
          </a:bodyPr>
          <a:lstStyle/>
          <a:p>
            <a:pPr marL="0" indent="0" algn="ctr">
              <a:buNone/>
            </a:pPr>
            <a:endParaRPr lang="en-US" altLang="zh-CN" sz="2800" dirty="0"/>
          </a:p>
          <a:p>
            <a:pPr>
              <a:lnSpc>
                <a:spcPct val="150000"/>
              </a:lnSpc>
            </a:pPr>
            <a:r>
              <a:rPr lang="en-US" altLang="zh-CN" sz="3200">
                <a:solidFill>
                  <a:srgbClr val="002060"/>
                </a:solidFill>
                <a:effectLst/>
              </a:rPr>
              <a:t>Background</a:t>
            </a:r>
          </a:p>
          <a:p>
            <a:pPr>
              <a:lnSpc>
                <a:spcPct val="150000"/>
              </a:lnSpc>
            </a:pPr>
            <a:r>
              <a:rPr lang="en-US" altLang="zh-CN" sz="3200">
                <a:solidFill>
                  <a:srgbClr val="002060"/>
                </a:solidFill>
                <a:effectLst/>
              </a:rPr>
              <a:t>Motivation</a:t>
            </a:r>
          </a:p>
          <a:p>
            <a:pPr>
              <a:lnSpc>
                <a:spcPct val="150000"/>
              </a:lnSpc>
            </a:pPr>
            <a:r>
              <a:rPr lang="en-US" altLang="zh-CN" sz="3200">
                <a:solidFill>
                  <a:srgbClr val="002060"/>
                </a:solidFill>
                <a:effectLst/>
              </a:rPr>
              <a:t>Approach</a:t>
            </a:r>
            <a:endParaRPr lang="en-US" altLang="zh-CN" sz="3200" dirty="0">
              <a:solidFill>
                <a:srgbClr val="002060"/>
              </a:solidFill>
              <a:effectLst/>
            </a:endParaRPr>
          </a:p>
          <a:p>
            <a:pPr>
              <a:lnSpc>
                <a:spcPct val="150000"/>
              </a:lnSpc>
            </a:pPr>
            <a:r>
              <a:rPr lang="en-US" altLang="zh-CN" sz="3200" dirty="0">
                <a:solidFill>
                  <a:srgbClr val="002060"/>
                </a:solidFill>
                <a:effectLst/>
              </a:rPr>
              <a:t>Experiments</a:t>
            </a:r>
          </a:p>
          <a:p>
            <a:pPr>
              <a:lnSpc>
                <a:spcPct val="150000"/>
              </a:lnSpc>
            </a:pPr>
            <a:r>
              <a:rPr lang="en-US" altLang="zh-CN" sz="3200" dirty="0">
                <a:solidFill>
                  <a:srgbClr val="002060"/>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606461"/>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标题 1">
            <a:extLst>
              <a:ext uri="{FF2B5EF4-FFF2-40B4-BE49-F238E27FC236}">
                <a16:creationId xmlns:a16="http://schemas.microsoft.com/office/drawing/2014/main" id="{FDDFDFBB-CFD0-4992-8F4D-C69EEF50E388}"/>
              </a:ext>
            </a:extLst>
          </p:cNvPr>
          <p:cNvSpPr txBox="1">
            <a:spLocks/>
          </p:cNvSpPr>
          <p:nvPr/>
        </p:nvSpPr>
        <p:spPr>
          <a:xfrm>
            <a:off x="970629" y="1049059"/>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endParaRPr lang="en-US" altLang="zh-CN" sz="4400"/>
          </a:p>
          <a:p>
            <a:r>
              <a:rPr lang="en-US" altLang="zh-CN" sz="4400"/>
              <a:t>Background</a:t>
            </a:r>
          </a:p>
          <a:p>
            <a:r>
              <a:rPr lang="en-US" altLang="zh-CN" sz="4400"/>
              <a:t> </a:t>
            </a:r>
            <a:endParaRPr lang="en-US" altLang="zh-CN" sz="4400" dirty="0"/>
          </a:p>
          <a:p>
            <a:endParaRPr lang="en-US" altLang="zh-CN" sz="4400" dirty="0"/>
          </a:p>
        </p:txBody>
      </p:sp>
      <p:pic>
        <p:nvPicPr>
          <p:cNvPr id="7" name="图片 6">
            <a:extLst>
              <a:ext uri="{FF2B5EF4-FFF2-40B4-BE49-F238E27FC236}">
                <a16:creationId xmlns:a16="http://schemas.microsoft.com/office/drawing/2014/main" id="{873446AB-D28C-4B1D-BB65-107227A840F9}"/>
              </a:ext>
            </a:extLst>
          </p:cNvPr>
          <p:cNvPicPr>
            <a:picLocks noChangeAspect="1"/>
          </p:cNvPicPr>
          <p:nvPr/>
        </p:nvPicPr>
        <p:blipFill>
          <a:blip r:embed="rId3"/>
          <a:stretch>
            <a:fillRect/>
          </a:stretch>
        </p:blipFill>
        <p:spPr>
          <a:xfrm>
            <a:off x="338145" y="2237489"/>
            <a:ext cx="11515710" cy="3368179"/>
          </a:xfrm>
          <a:prstGeom prst="rect">
            <a:avLst/>
          </a:prstGeom>
        </p:spPr>
      </p:pic>
      <p:pic>
        <p:nvPicPr>
          <p:cNvPr id="8" name="图片 7">
            <a:extLst>
              <a:ext uri="{FF2B5EF4-FFF2-40B4-BE49-F238E27FC236}">
                <a16:creationId xmlns:a16="http://schemas.microsoft.com/office/drawing/2014/main" id="{7BF957EF-A2BD-4CD3-BB1A-FD34F33441D3}"/>
              </a:ext>
            </a:extLst>
          </p:cNvPr>
          <p:cNvPicPr>
            <a:picLocks noChangeAspect="1"/>
          </p:cNvPicPr>
          <p:nvPr/>
        </p:nvPicPr>
        <p:blipFill>
          <a:blip r:embed="rId4"/>
          <a:stretch>
            <a:fillRect/>
          </a:stretch>
        </p:blipFill>
        <p:spPr>
          <a:xfrm>
            <a:off x="4990870" y="1762008"/>
            <a:ext cx="2952381" cy="361905"/>
          </a:xfrm>
          <a:prstGeom prst="rect">
            <a:avLst/>
          </a:prstGeom>
        </p:spPr>
      </p:pic>
      <p:sp>
        <p:nvSpPr>
          <p:cNvPr id="9" name="矩形: 圆角 8">
            <a:extLst>
              <a:ext uri="{FF2B5EF4-FFF2-40B4-BE49-F238E27FC236}">
                <a16:creationId xmlns:a16="http://schemas.microsoft.com/office/drawing/2014/main" id="{114A2A16-E47F-41F2-ADBA-725E8437C895}"/>
              </a:ext>
            </a:extLst>
          </p:cNvPr>
          <p:cNvSpPr/>
          <p:nvPr/>
        </p:nvSpPr>
        <p:spPr>
          <a:xfrm>
            <a:off x="422553" y="3176457"/>
            <a:ext cx="2798949" cy="6358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50000"/>
              </a:lnSpc>
            </a:pPr>
            <a:r>
              <a:rPr lang="en-US" altLang="zh-CN" sz="4400"/>
              <a:t>Motivation</a:t>
            </a:r>
          </a:p>
        </p:txBody>
      </p:sp>
      <p:sp>
        <p:nvSpPr>
          <p:cNvPr id="13" name="矩形 12">
            <a:extLst>
              <a:ext uri="{FF2B5EF4-FFF2-40B4-BE49-F238E27FC236}">
                <a16:creationId xmlns:a16="http://schemas.microsoft.com/office/drawing/2014/main" id="{566F1820-F9F3-4033-8EA1-13AB732833BF}"/>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 </a:t>
            </a:r>
            <a:endParaRPr lang="zh-CN" altLang="en-US" dirty="0">
              <a:solidFill>
                <a:schemeClr val="tx1"/>
              </a:solidFill>
            </a:endParaRPr>
          </a:p>
        </p:txBody>
      </p:sp>
      <p:sp>
        <p:nvSpPr>
          <p:cNvPr id="9" name="文本框 8">
            <a:extLst>
              <a:ext uri="{FF2B5EF4-FFF2-40B4-BE49-F238E27FC236}">
                <a16:creationId xmlns:a16="http://schemas.microsoft.com/office/drawing/2014/main" id="{2C306253-262C-47B4-A5EF-1CD6EFCAD36A}"/>
              </a:ext>
            </a:extLst>
          </p:cNvPr>
          <p:cNvSpPr txBox="1"/>
          <p:nvPr/>
        </p:nvSpPr>
        <p:spPr>
          <a:xfrm>
            <a:off x="980661" y="2491409"/>
            <a:ext cx="184731" cy="369332"/>
          </a:xfrm>
          <a:prstGeom prst="rect">
            <a:avLst/>
          </a:prstGeom>
          <a:noFill/>
        </p:spPr>
        <p:txBody>
          <a:bodyPr wrap="none" rtlCol="0">
            <a:spAutoFit/>
          </a:bodyPr>
          <a:lstStyle/>
          <a:p>
            <a:endParaRPr lang="zh-CN" altLang="en-US"/>
          </a:p>
        </p:txBody>
      </p:sp>
      <p:sp>
        <p:nvSpPr>
          <p:cNvPr id="10" name="文本框 9">
            <a:extLst>
              <a:ext uri="{FF2B5EF4-FFF2-40B4-BE49-F238E27FC236}">
                <a16:creationId xmlns:a16="http://schemas.microsoft.com/office/drawing/2014/main" id="{7308D2F7-80D4-4A2E-A251-29F4B9467820}"/>
              </a:ext>
            </a:extLst>
          </p:cNvPr>
          <p:cNvSpPr txBox="1"/>
          <p:nvPr/>
        </p:nvSpPr>
        <p:spPr>
          <a:xfrm>
            <a:off x="401172" y="1828934"/>
            <a:ext cx="10974479" cy="3903954"/>
          </a:xfrm>
          <a:prstGeom prst="rect">
            <a:avLst/>
          </a:prstGeom>
          <a:noFill/>
        </p:spPr>
        <p:txBody>
          <a:bodyPr wrap="none" rtlCol="0">
            <a:spAutoFit/>
          </a:bodyPr>
          <a:lstStyle/>
          <a:p>
            <a:pPr marL="457200" indent="-457200">
              <a:lnSpc>
                <a:spcPct val="150000"/>
              </a:lnSpc>
              <a:buAutoNum type="arabicParenR"/>
            </a:pPr>
            <a:r>
              <a:rPr lang="en-US" altLang="zh-CN" sz="2400">
                <a:solidFill>
                  <a:schemeClr val="tx1"/>
                </a:solidFill>
                <a:latin typeface="Times New Roman" panose="02020603050405020304" pitchFamily="18" charset="0"/>
                <a:cs typeface="Times New Roman" panose="02020603050405020304" pitchFamily="18" charset="0"/>
              </a:rPr>
              <a:t>One-hot label representation is based on the assumption that </a:t>
            </a:r>
            <a:r>
              <a:rPr lang="en-US" altLang="zh-CN" sz="2400">
                <a:solidFill>
                  <a:srgbClr val="C00000"/>
                </a:solidFill>
                <a:latin typeface="Times New Roman" panose="02020603050405020304" pitchFamily="18" charset="0"/>
                <a:cs typeface="Times New Roman" panose="02020603050405020304" pitchFamily="18" charset="0"/>
              </a:rPr>
              <a:t>all categories are</a:t>
            </a:r>
          </a:p>
          <a:p>
            <a:pPr>
              <a:lnSpc>
                <a:spcPct val="150000"/>
              </a:lnSpc>
            </a:pPr>
            <a:r>
              <a:rPr lang="en-US" altLang="zh-CN" sz="2400">
                <a:solidFill>
                  <a:srgbClr val="C00000"/>
                </a:solidFill>
                <a:latin typeface="Times New Roman" panose="02020603050405020304" pitchFamily="18" charset="0"/>
                <a:cs typeface="Times New Roman" panose="02020603050405020304" pitchFamily="18" charset="0"/>
              </a:rPr>
              <a:t>      independent</a:t>
            </a:r>
            <a:r>
              <a:rPr lang="en-US" altLang="zh-CN" sz="2400">
                <a:solidFill>
                  <a:schemeClr val="tx1"/>
                </a:solidFill>
                <a:latin typeface="Times New Roman" panose="02020603050405020304" pitchFamily="18" charset="0"/>
                <a:cs typeface="Times New Roman" panose="02020603050405020304" pitchFamily="18" charset="0"/>
              </a:rPr>
              <a:t> with each other, </a:t>
            </a:r>
            <a:r>
              <a:rPr lang="en-US" altLang="zh-CN" sz="2400">
                <a:latin typeface="Times New Roman" panose="02020603050405020304" pitchFamily="18" charset="0"/>
                <a:cs typeface="Times New Roman" panose="02020603050405020304" pitchFamily="18" charset="0"/>
              </a:rPr>
              <a:t>But in real scenarios, labels are often not completely </a:t>
            </a:r>
          </a:p>
          <a:p>
            <a:pPr>
              <a:lnSpc>
                <a:spcPct val="150000"/>
              </a:lnSpc>
            </a:pPr>
            <a:r>
              <a:rPr lang="en-US" altLang="zh-CN" sz="2400">
                <a:latin typeface="Times New Roman" panose="02020603050405020304" pitchFamily="18" charset="0"/>
                <a:cs typeface="Times New Roman" panose="02020603050405020304" pitchFamily="18" charset="0"/>
              </a:rPr>
              <a:t>      independent and instances may relate to multiple labels.</a:t>
            </a:r>
          </a:p>
          <a:p>
            <a:pPr>
              <a:lnSpc>
                <a:spcPct val="150000"/>
              </a:lnSpc>
            </a:pP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2) The success of deep learning models heavily relies on </a:t>
            </a:r>
            <a:r>
              <a:rPr lang="en-US" altLang="zh-CN" sz="2400">
                <a:solidFill>
                  <a:srgbClr val="C00000"/>
                </a:solidFill>
                <a:latin typeface="Times New Roman" panose="02020603050405020304" pitchFamily="18" charset="0"/>
                <a:cs typeface="Times New Roman" panose="02020603050405020304" pitchFamily="18" charset="0"/>
              </a:rPr>
              <a:t>large annotated data</a:t>
            </a:r>
            <a:r>
              <a:rPr lang="en-US" altLang="zh-CN" sz="2400">
                <a:latin typeface="Times New Roman" panose="02020603050405020304" pitchFamily="18" charset="0"/>
                <a:cs typeface="Times New Roman" panose="02020603050405020304" pitchFamily="18" charset="0"/>
              </a:rPr>
              <a:t>,</a:t>
            </a:r>
          </a:p>
          <a:p>
            <a:pPr>
              <a:lnSpc>
                <a:spcPct val="150000"/>
              </a:lnSpc>
            </a:pPr>
            <a:r>
              <a:rPr lang="en-US" altLang="zh-CN" sz="2400">
                <a:latin typeface="Times New Roman" panose="02020603050405020304" pitchFamily="18" charset="0"/>
                <a:cs typeface="Times New Roman" panose="02020603050405020304" pitchFamily="18" charset="0"/>
              </a:rPr>
              <a:t>     noisy data with labeling errors will severely diminish the classification performance, </a:t>
            </a:r>
          </a:p>
          <a:p>
            <a:pPr>
              <a:lnSpc>
                <a:spcPct val="150000"/>
              </a:lnSpc>
            </a:pPr>
            <a:r>
              <a:rPr lang="en-US" altLang="zh-CN" sz="2400">
                <a:latin typeface="Times New Roman" panose="02020603050405020304" pitchFamily="18" charset="0"/>
                <a:cs typeface="Times New Roman" panose="02020603050405020304" pitchFamily="18" charset="0"/>
              </a:rPr>
              <a:t>     but it is </a:t>
            </a:r>
            <a:r>
              <a:rPr lang="en-US" altLang="zh-CN" sz="2400">
                <a:solidFill>
                  <a:srgbClr val="C00000"/>
                </a:solidFill>
                <a:latin typeface="Times New Roman" panose="02020603050405020304" pitchFamily="18" charset="0"/>
                <a:cs typeface="Times New Roman" panose="02020603050405020304" pitchFamily="18" charset="0"/>
              </a:rPr>
              <a:t>inevitable</a:t>
            </a:r>
            <a:r>
              <a:rPr lang="en-US" altLang="zh-CN" sz="2400">
                <a:latin typeface="Times New Roman" panose="02020603050405020304" pitchFamily="18" charset="0"/>
                <a:cs typeface="Times New Roman" panose="02020603050405020304" pitchFamily="18" charset="0"/>
              </a:rPr>
              <a:t> in human-annotated datasets. </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22617" y="644927"/>
            <a:ext cx="2746765" cy="425650"/>
          </a:xfrm>
        </p:spPr>
        <p:txBody>
          <a:bodyPr/>
          <a:lstStyle/>
          <a:p>
            <a:r>
              <a:rPr lang="en-US" altLang="zh-CN" sz="3200" dirty="0"/>
              <a:t>Approach</a:t>
            </a:r>
          </a:p>
        </p:txBody>
      </p:sp>
      <p:sp>
        <p:nvSpPr>
          <p:cNvPr id="8" name="矩形 7">
            <a:extLst>
              <a:ext uri="{FF2B5EF4-FFF2-40B4-BE49-F238E27FC236}">
                <a16:creationId xmlns:a16="http://schemas.microsoft.com/office/drawing/2014/main" id="{44EBDF06-C5E5-4D24-AE44-C0962B16CD1D}"/>
              </a:ext>
            </a:extLst>
          </p:cNvPr>
          <p:cNvSpPr/>
          <p:nvPr/>
        </p:nvSpPr>
        <p:spPr>
          <a:xfrm>
            <a:off x="0" y="152717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42763B9D-E556-4E75-831B-8AA1A5BAEFAD}"/>
              </a:ext>
            </a:extLst>
          </p:cNvPr>
          <p:cNvPicPr>
            <a:picLocks noChangeAspect="1"/>
          </p:cNvPicPr>
          <p:nvPr/>
        </p:nvPicPr>
        <p:blipFill>
          <a:blip r:embed="rId3"/>
          <a:stretch>
            <a:fillRect/>
          </a:stretch>
        </p:blipFill>
        <p:spPr>
          <a:xfrm>
            <a:off x="768906" y="1200154"/>
            <a:ext cx="11104762" cy="5390476"/>
          </a:xfrm>
          <a:prstGeom prst="rect">
            <a:avLst/>
          </a:prstGeom>
        </p:spPr>
      </p:pic>
      <p:sp>
        <p:nvSpPr>
          <p:cNvPr id="6" name="矩形: 圆角 5">
            <a:extLst>
              <a:ext uri="{FF2B5EF4-FFF2-40B4-BE49-F238E27FC236}">
                <a16:creationId xmlns:a16="http://schemas.microsoft.com/office/drawing/2014/main" id="{B5DF81B0-F61F-4152-AD6C-D3D4000722D9}"/>
              </a:ext>
            </a:extLst>
          </p:cNvPr>
          <p:cNvSpPr/>
          <p:nvPr/>
        </p:nvSpPr>
        <p:spPr>
          <a:xfrm>
            <a:off x="1842052" y="1722783"/>
            <a:ext cx="3896139" cy="442403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F0F4D59-1B9C-4CB8-9A57-697A51CAF11E}"/>
              </a:ext>
            </a:extLst>
          </p:cNvPr>
          <p:cNvSpPr/>
          <p:nvPr/>
        </p:nvSpPr>
        <p:spPr>
          <a:xfrm>
            <a:off x="5877339" y="1044073"/>
            <a:ext cx="5029200" cy="51424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E9670371-D38A-47C1-A0FB-288B1A72BB16}"/>
              </a:ext>
            </a:extLst>
          </p:cNvPr>
          <p:cNvSpPr/>
          <p:nvPr/>
        </p:nvSpPr>
        <p:spPr>
          <a:xfrm>
            <a:off x="2504661" y="1298713"/>
            <a:ext cx="2570922" cy="2944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975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标题 1">
            <a:extLst>
              <a:ext uri="{FF2B5EF4-FFF2-40B4-BE49-F238E27FC236}">
                <a16:creationId xmlns:a16="http://schemas.microsoft.com/office/drawing/2014/main" id="{1F961A9C-0FEC-4FD8-9AB2-06DE8827C3A2}"/>
              </a:ext>
            </a:extLst>
          </p:cNvPr>
          <p:cNvSpPr txBox="1">
            <a:spLocks/>
          </p:cNvSpPr>
          <p:nvPr/>
        </p:nvSpPr>
        <p:spPr>
          <a:xfrm>
            <a:off x="976532" y="796316"/>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Approach</a:t>
            </a:r>
          </a:p>
        </p:txBody>
      </p:sp>
      <p:pic>
        <p:nvPicPr>
          <p:cNvPr id="3" name="图片 2">
            <a:extLst>
              <a:ext uri="{FF2B5EF4-FFF2-40B4-BE49-F238E27FC236}">
                <a16:creationId xmlns:a16="http://schemas.microsoft.com/office/drawing/2014/main" id="{FFEBA3B7-C3A8-4E05-B62A-E8A05766F176}"/>
              </a:ext>
            </a:extLst>
          </p:cNvPr>
          <p:cNvPicPr>
            <a:picLocks noChangeAspect="1"/>
          </p:cNvPicPr>
          <p:nvPr/>
        </p:nvPicPr>
        <p:blipFill>
          <a:blip r:embed="rId3"/>
          <a:stretch>
            <a:fillRect/>
          </a:stretch>
        </p:blipFill>
        <p:spPr>
          <a:xfrm>
            <a:off x="438805" y="1379795"/>
            <a:ext cx="3866667" cy="5238095"/>
          </a:xfrm>
          <a:prstGeom prst="rect">
            <a:avLst/>
          </a:prstGeom>
        </p:spPr>
      </p:pic>
      <p:pic>
        <p:nvPicPr>
          <p:cNvPr id="10" name="图片 9">
            <a:extLst>
              <a:ext uri="{FF2B5EF4-FFF2-40B4-BE49-F238E27FC236}">
                <a16:creationId xmlns:a16="http://schemas.microsoft.com/office/drawing/2014/main" id="{8C28EBA4-680E-4EED-93F5-03FB81322B4C}"/>
              </a:ext>
            </a:extLst>
          </p:cNvPr>
          <p:cNvPicPr>
            <a:picLocks noChangeAspect="1"/>
          </p:cNvPicPr>
          <p:nvPr/>
        </p:nvPicPr>
        <p:blipFill>
          <a:blip r:embed="rId4"/>
          <a:stretch>
            <a:fillRect/>
          </a:stretch>
        </p:blipFill>
        <p:spPr>
          <a:xfrm>
            <a:off x="4879935" y="2380516"/>
            <a:ext cx="4992935" cy="1613493"/>
          </a:xfrm>
          <a:prstGeom prst="rect">
            <a:avLst/>
          </a:prstGeom>
        </p:spPr>
      </p:pic>
    </p:spTree>
    <p:extLst>
      <p:ext uri="{BB962C8B-B14F-4D97-AF65-F5344CB8AC3E}">
        <p14:creationId xmlns:p14="http://schemas.microsoft.com/office/powerpoint/2010/main" val="404457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标题 1">
            <a:extLst>
              <a:ext uri="{FF2B5EF4-FFF2-40B4-BE49-F238E27FC236}">
                <a16:creationId xmlns:a16="http://schemas.microsoft.com/office/drawing/2014/main" id="{1F961A9C-0FEC-4FD8-9AB2-06DE8827C3A2}"/>
              </a:ext>
            </a:extLst>
          </p:cNvPr>
          <p:cNvSpPr txBox="1">
            <a:spLocks/>
          </p:cNvSpPr>
          <p:nvPr/>
        </p:nvSpPr>
        <p:spPr>
          <a:xfrm>
            <a:off x="976532" y="663796"/>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Approach</a:t>
            </a:r>
          </a:p>
        </p:txBody>
      </p:sp>
      <p:pic>
        <p:nvPicPr>
          <p:cNvPr id="12" name="图片 11">
            <a:extLst>
              <a:ext uri="{FF2B5EF4-FFF2-40B4-BE49-F238E27FC236}">
                <a16:creationId xmlns:a16="http://schemas.microsoft.com/office/drawing/2014/main" id="{FB51B238-A4F2-4E89-A8C3-598D1C554127}"/>
              </a:ext>
            </a:extLst>
          </p:cNvPr>
          <p:cNvPicPr>
            <a:picLocks noChangeAspect="1"/>
          </p:cNvPicPr>
          <p:nvPr/>
        </p:nvPicPr>
        <p:blipFill>
          <a:blip r:embed="rId3"/>
          <a:stretch>
            <a:fillRect/>
          </a:stretch>
        </p:blipFill>
        <p:spPr>
          <a:xfrm>
            <a:off x="191612" y="1239506"/>
            <a:ext cx="5255032" cy="5562507"/>
          </a:xfrm>
          <a:prstGeom prst="rect">
            <a:avLst/>
          </a:prstGeom>
        </p:spPr>
      </p:pic>
      <p:pic>
        <p:nvPicPr>
          <p:cNvPr id="7" name="图片 6">
            <a:extLst>
              <a:ext uri="{FF2B5EF4-FFF2-40B4-BE49-F238E27FC236}">
                <a16:creationId xmlns:a16="http://schemas.microsoft.com/office/drawing/2014/main" id="{72817DDC-EF9A-4254-BA04-A75D94265F89}"/>
              </a:ext>
            </a:extLst>
          </p:cNvPr>
          <p:cNvPicPr>
            <a:picLocks noChangeAspect="1"/>
          </p:cNvPicPr>
          <p:nvPr/>
        </p:nvPicPr>
        <p:blipFill>
          <a:blip r:embed="rId4"/>
          <a:stretch>
            <a:fillRect/>
          </a:stretch>
        </p:blipFill>
        <p:spPr>
          <a:xfrm>
            <a:off x="6096000" y="2384096"/>
            <a:ext cx="4607355" cy="2089808"/>
          </a:xfrm>
          <a:prstGeom prst="rect">
            <a:avLst/>
          </a:prstGeom>
        </p:spPr>
      </p:pic>
    </p:spTree>
    <p:extLst>
      <p:ext uri="{BB962C8B-B14F-4D97-AF65-F5344CB8AC3E}">
        <p14:creationId xmlns:p14="http://schemas.microsoft.com/office/powerpoint/2010/main" val="221380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标题 1">
            <a:extLst>
              <a:ext uri="{FF2B5EF4-FFF2-40B4-BE49-F238E27FC236}">
                <a16:creationId xmlns:a16="http://schemas.microsoft.com/office/drawing/2014/main" id="{1F961A9C-0FEC-4FD8-9AB2-06DE8827C3A2}"/>
              </a:ext>
            </a:extLst>
          </p:cNvPr>
          <p:cNvSpPr txBox="1">
            <a:spLocks/>
          </p:cNvSpPr>
          <p:nvPr/>
        </p:nvSpPr>
        <p:spPr>
          <a:xfrm>
            <a:off x="976532" y="663796"/>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Approach</a:t>
            </a:r>
          </a:p>
        </p:txBody>
      </p:sp>
      <p:pic>
        <p:nvPicPr>
          <p:cNvPr id="14" name="图片 13">
            <a:extLst>
              <a:ext uri="{FF2B5EF4-FFF2-40B4-BE49-F238E27FC236}">
                <a16:creationId xmlns:a16="http://schemas.microsoft.com/office/drawing/2014/main" id="{AEFFDC27-1B8D-4459-8F98-FA5E85E93AC0}"/>
              </a:ext>
            </a:extLst>
          </p:cNvPr>
          <p:cNvPicPr>
            <a:picLocks noChangeAspect="1"/>
          </p:cNvPicPr>
          <p:nvPr/>
        </p:nvPicPr>
        <p:blipFill>
          <a:blip r:embed="rId3"/>
          <a:stretch>
            <a:fillRect/>
          </a:stretch>
        </p:blipFill>
        <p:spPr>
          <a:xfrm>
            <a:off x="383541" y="2919201"/>
            <a:ext cx="10390476" cy="3114286"/>
          </a:xfrm>
          <a:prstGeom prst="rect">
            <a:avLst/>
          </a:prstGeom>
        </p:spPr>
      </p:pic>
      <p:pic>
        <p:nvPicPr>
          <p:cNvPr id="3" name="图片 2">
            <a:extLst>
              <a:ext uri="{FF2B5EF4-FFF2-40B4-BE49-F238E27FC236}">
                <a16:creationId xmlns:a16="http://schemas.microsoft.com/office/drawing/2014/main" id="{6F25625E-2B66-4392-8ADE-8F60C7FEA1F3}"/>
              </a:ext>
            </a:extLst>
          </p:cNvPr>
          <p:cNvPicPr>
            <a:picLocks noChangeAspect="1"/>
          </p:cNvPicPr>
          <p:nvPr/>
        </p:nvPicPr>
        <p:blipFill>
          <a:blip r:embed="rId4"/>
          <a:stretch>
            <a:fillRect/>
          </a:stretch>
        </p:blipFill>
        <p:spPr>
          <a:xfrm>
            <a:off x="383541" y="1248289"/>
            <a:ext cx="4168625" cy="1476388"/>
          </a:xfrm>
          <a:prstGeom prst="rect">
            <a:avLst/>
          </a:prstGeom>
        </p:spPr>
      </p:pic>
    </p:spTree>
    <p:extLst>
      <p:ext uri="{BB962C8B-B14F-4D97-AF65-F5344CB8AC3E}">
        <p14:creationId xmlns:p14="http://schemas.microsoft.com/office/powerpoint/2010/main" val="159491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6478" y="167785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3" name="图片 2">
            <a:extLst>
              <a:ext uri="{FF2B5EF4-FFF2-40B4-BE49-F238E27FC236}">
                <a16:creationId xmlns:a16="http://schemas.microsoft.com/office/drawing/2014/main" id="{62A942D5-63D5-4F4D-9F27-D78C0D7BA067}"/>
              </a:ext>
            </a:extLst>
          </p:cNvPr>
          <p:cNvPicPr>
            <a:picLocks noChangeAspect="1"/>
          </p:cNvPicPr>
          <p:nvPr/>
        </p:nvPicPr>
        <p:blipFill>
          <a:blip r:embed="rId3"/>
          <a:stretch>
            <a:fillRect/>
          </a:stretch>
        </p:blipFill>
        <p:spPr>
          <a:xfrm>
            <a:off x="554859" y="1160979"/>
            <a:ext cx="11095238" cy="5523809"/>
          </a:xfrm>
          <a:prstGeom prst="rect">
            <a:avLst/>
          </a:prstGeom>
        </p:spPr>
      </p:pic>
    </p:spTree>
    <p:extLst>
      <p:ext uri="{BB962C8B-B14F-4D97-AF65-F5344CB8AC3E}">
        <p14:creationId xmlns:p14="http://schemas.microsoft.com/office/powerpoint/2010/main" val="3902728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883</Words>
  <Application>Microsoft Office PowerPoint</Application>
  <PresentationFormat>宽屏</PresentationFormat>
  <Paragraphs>65</Paragraphs>
  <Slides>15</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等线</vt:lpstr>
      <vt:lpstr>黑体</vt:lpstr>
      <vt:lpstr>华康俪金黑W8(P)</vt:lpstr>
      <vt:lpstr>楷体</vt:lpstr>
      <vt:lpstr>宋体</vt:lpstr>
      <vt:lpstr>Arial</vt:lpstr>
      <vt:lpstr>Bahnschrift Condensed</vt:lpstr>
      <vt:lpstr>Gill Sans Ultra Bold</vt:lpstr>
      <vt:lpstr>Times New Roman</vt:lpstr>
      <vt:lpstr>Wingdings</vt:lpstr>
      <vt:lpstr>Office 主题​​</vt:lpstr>
      <vt:lpstr>PowerPoint 演示文稿</vt:lpstr>
      <vt:lpstr>Outline</vt:lpstr>
      <vt:lpstr>PowerPoint 演示文稿</vt:lpstr>
      <vt:lpstr>Motivation</vt:lpstr>
      <vt:lpstr>Approach</vt:lpstr>
      <vt:lpstr>PowerPoint 演示文稿</vt:lpstr>
      <vt:lpstr>PowerPoint 演示文稿</vt:lpstr>
      <vt:lpstr>PowerPoint 演示文稿</vt:lpstr>
      <vt:lpstr>PowerPoint 演示文稿</vt:lpstr>
      <vt:lpstr>Experiments</vt:lpstr>
      <vt:lpstr>Experiments</vt:lpstr>
      <vt:lpstr>Experiments</vt:lpstr>
      <vt:lpstr>Experiments</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1400</cp:revision>
  <dcterms:created xsi:type="dcterms:W3CDTF">2017-04-22T07:59:00Z</dcterms:created>
  <dcterms:modified xsi:type="dcterms:W3CDTF">2021-01-26T09:50:31Z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